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68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6.xml"/><Relationship Id="rId2" Type="http://schemas.openxmlformats.org/officeDocument/2006/relationships/image" Target="../media/image14.png"/><Relationship Id="rId1" Type="http://schemas.openxmlformats.org/officeDocument/2006/relationships/tags" Target="../tags/tag6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6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64.xml"/><Relationship Id="rId2" Type="http://schemas.openxmlformats.org/officeDocument/2006/relationships/image" Target="../media/image8.png"/><Relationship Id="rId1" Type="http://schemas.openxmlformats.org/officeDocument/2006/relationships/tags" Target="../tags/tag6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78450" y="2830830"/>
            <a:ext cx="58705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4400" dirty="0">
                <a:solidFill>
                  <a:schemeClr val="tx1">
                    <a:lumMod val="7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 Black" panose="020B0A04020102020204" charset="0"/>
              </a:rPr>
              <a:t>怎样安装</a:t>
            </a:r>
            <a:r>
              <a:rPr lang="zh-CN" altLang="zh-CN" sz="4800" dirty="0">
                <a:solidFill>
                  <a:schemeClr val="tx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Arial Black" panose="020B0A04020102020204" charset="0"/>
              </a:rPr>
              <a:t> </a:t>
            </a:r>
            <a:r>
              <a:rPr lang="en-US" altLang="zh-CN" sz="4800" dirty="0">
                <a:solidFill>
                  <a:schemeClr val="tx1">
                    <a:lumMod val="75000"/>
                  </a:schemeClr>
                </a:solidFill>
                <a:latin typeface="Arial Black" panose="020B0A04020102020204" charset="0"/>
                <a:cs typeface="Arial Black" panose="020B0A04020102020204" charset="0"/>
              </a:rPr>
              <a:t>AG360</a:t>
            </a:r>
            <a:endParaRPr lang="zh-CN" altLang="en-US" sz="2400" dirty="0">
              <a:solidFill>
                <a:schemeClr val="tx1">
                  <a:lumMod val="75000"/>
                </a:schemeClr>
              </a:solidFill>
              <a:latin typeface="Calibri Light" panose="020F0302020204030204" charset="0"/>
              <a:ea typeface="思源黑体 CN Normal" panose="020B0400000000000000" charset="-122"/>
            </a:endParaRPr>
          </a:p>
        </p:txBody>
      </p:sp>
      <p:pic>
        <p:nvPicPr>
          <p:cNvPr id="5" name="图片 4" descr="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4875" y="2058670"/>
            <a:ext cx="4473575" cy="32651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435" y="4409440"/>
            <a:ext cx="1914525" cy="19265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265920" y="6336030"/>
            <a:ext cx="2926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微信扫码查看</a:t>
            </a:r>
            <a:r>
              <a:rPr lang="zh-CN" altLang="en-US"/>
              <a:t>调试使用</a:t>
            </a:r>
            <a:r>
              <a:rPr lang="zh-CN" altLang="en-US"/>
              <a:t>教程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110" y="4420235"/>
            <a:ext cx="1927860" cy="19157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451600" y="6336030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微信扫码查看</a:t>
            </a:r>
            <a:r>
              <a:rPr lang="zh-CN" altLang="en-US"/>
              <a:t>安装教程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3"/>
          <p:cNvSpPr>
            <a:spLocks noGrp="1"/>
          </p:cNvSpPr>
          <p:nvPr/>
        </p:nvSpPr>
        <p:spPr>
          <a:xfrm>
            <a:off x="0" y="1342390"/>
            <a:ext cx="1699895" cy="612140"/>
          </a:xfrm>
          <a:prstGeom prst="rect">
            <a:avLst/>
          </a:prstGeom>
          <a:gradFill>
            <a:gsLst>
              <a:gs pos="3896">
                <a:srgbClr val="F2E6CD"/>
              </a:gs>
              <a:gs pos="97000">
                <a:srgbClr val="E3B84B"/>
              </a:gs>
            </a:gsLst>
            <a:lin scaled="1"/>
          </a:gradFill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dirty="0">
                <a:solidFill>
                  <a:schemeClr val="tx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固定方向盘</a:t>
            </a:r>
            <a:endParaRPr lang="zh-CN" altLang="en-US" sz="2000" dirty="0">
              <a:solidFill>
                <a:schemeClr val="tx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615180" y="476250"/>
            <a:ext cx="2731135" cy="419100"/>
          </a:xfrm>
          <a:prstGeom prst="roundRect">
            <a:avLst>
              <a:gd name="adj" fmla="val 50000"/>
            </a:avLst>
          </a:prstGeom>
          <a:solidFill>
            <a:srgbClr val="005689"/>
          </a:solidFill>
          <a:ln w="38100" cmpd="dbl">
            <a:noFill/>
          </a:ln>
          <a:effectLst>
            <a:outerShdw blurRad="495300" dist="228600" dir="5400000" algn="t" rotWithShape="0">
              <a:schemeClr val="bg1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思源黑体 CN Light" panose="020B0300000000000000" charset="-122"/>
                <a:ea typeface="思源黑体 CN Light" panose="020B0300000000000000" charset="-122"/>
                <a:sym typeface="+mn-ea"/>
              </a:rPr>
              <a:t>安装</a:t>
            </a:r>
            <a:r>
              <a:rPr lang="zh-CN" altLang="en-US" dirty="0" smtClean="0">
                <a:latin typeface="思源黑体 CN Light" panose="020B0300000000000000" charset="-122"/>
                <a:ea typeface="思源黑体 CN Light" panose="020B0300000000000000" charset="-122"/>
              </a:rPr>
              <a:t>方向盘、</a:t>
            </a:r>
            <a:r>
              <a:rPr lang="zh-CN" altLang="en-US" dirty="0" smtClean="0">
                <a:latin typeface="思源黑体 CN Light" panose="020B0300000000000000" charset="-122"/>
                <a:ea typeface="思源黑体 CN Light" panose="020B0300000000000000" charset="-122"/>
              </a:rPr>
              <a:t>电机</a:t>
            </a:r>
            <a:endParaRPr lang="zh-CN" altLang="en-US" dirty="0" smtClean="0"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1541" t="-358" r="65679" b="31064"/>
          <a:stretch>
            <a:fillRect/>
          </a:stretch>
        </p:blipFill>
        <p:spPr>
          <a:xfrm>
            <a:off x="1009650" y="2083435"/>
            <a:ext cx="3605530" cy="32397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rcRect l="60312" t="4619" r="107" b="6644"/>
          <a:stretch>
            <a:fillRect/>
          </a:stretch>
        </p:blipFill>
        <p:spPr>
          <a:xfrm>
            <a:off x="6179820" y="1812290"/>
            <a:ext cx="4353560" cy="3782060"/>
          </a:xfrm>
          <a:prstGeom prst="rect">
            <a:avLst/>
          </a:prstGeom>
        </p:spPr>
      </p:pic>
      <p:sp>
        <p:nvSpPr>
          <p:cNvPr id="6" name="右箭头 5"/>
          <p:cNvSpPr/>
          <p:nvPr/>
        </p:nvSpPr>
        <p:spPr>
          <a:xfrm>
            <a:off x="5137785" y="3794760"/>
            <a:ext cx="1328420" cy="78295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756525" y="5948680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安装完成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3"/>
          <p:cNvSpPr>
            <a:spLocks noGrp="1"/>
          </p:cNvSpPr>
          <p:nvPr/>
        </p:nvSpPr>
        <p:spPr>
          <a:xfrm>
            <a:off x="0" y="1342390"/>
            <a:ext cx="3806190" cy="612140"/>
          </a:xfrm>
          <a:prstGeom prst="rect">
            <a:avLst/>
          </a:prstGeom>
          <a:gradFill>
            <a:gsLst>
              <a:gs pos="3896">
                <a:srgbClr val="F2E6CD"/>
              </a:gs>
              <a:gs pos="97000">
                <a:srgbClr val="E3B84B"/>
              </a:gs>
            </a:gsLst>
            <a:lin scaled="1"/>
          </a:gradFill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dirty="0">
                <a:solidFill>
                  <a:schemeClr val="tx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卫星天线、双天线一体机</a:t>
            </a:r>
            <a:r>
              <a:rPr lang="zh-CN" altLang="en-US" sz="200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组装</a:t>
            </a:r>
            <a:endParaRPr lang="zh-CN" altLang="en-US" sz="2000" dirty="0">
              <a:solidFill>
                <a:schemeClr val="tx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615180" y="476250"/>
            <a:ext cx="2731135" cy="419100"/>
          </a:xfrm>
          <a:prstGeom prst="roundRect">
            <a:avLst>
              <a:gd name="adj" fmla="val 50000"/>
            </a:avLst>
          </a:prstGeom>
          <a:solidFill>
            <a:srgbClr val="005689"/>
          </a:solidFill>
          <a:ln w="38100" cmpd="dbl">
            <a:noFill/>
          </a:ln>
          <a:effectLst>
            <a:outerShdw blurRad="495300" dist="228600" dir="5400000" algn="t" rotWithShape="0">
              <a:schemeClr val="bg1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思源黑体 CN Light" panose="020B0300000000000000" charset="-122"/>
                <a:ea typeface="思源黑体 CN Light" panose="020B0300000000000000" charset="-122"/>
                <a:sym typeface="+mn-ea"/>
              </a:rPr>
              <a:t>安装</a:t>
            </a:r>
            <a:r>
              <a:rPr lang="zh-CN" altLang="en-US" dirty="0" smtClean="0">
                <a:latin typeface="思源黑体 CN Light" panose="020B0300000000000000" charset="-122"/>
                <a:ea typeface="思源黑体 CN Light" panose="020B0300000000000000" charset="-122"/>
              </a:rPr>
              <a:t>双天线一体机</a:t>
            </a:r>
            <a:endParaRPr lang="zh-CN" altLang="en-US" dirty="0" smtClean="0"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pic>
        <p:nvPicPr>
          <p:cNvPr id="1043" name="图片 2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775335" y="2096135"/>
            <a:ext cx="10641965" cy="476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5277485" y="1450975"/>
            <a:ext cx="5460365" cy="9220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ctr"/>
            <a:r>
              <a:rPr lang="zh-CN" altLang="en-US"/>
              <a:t>推荐在平地上组装好再拿到车顶，另外螺丝要用板子拧紧，手拧的话容易松动导致卫星信号不好加固后使用绝缘胶布进行包裹</a:t>
            </a:r>
            <a:endParaRPr lang="zh-CN" altLang="en-US"/>
          </a:p>
        </p:txBody>
      </p:sp>
      <p:cxnSp>
        <p:nvCxnSpPr>
          <p:cNvPr id="3" name="直接连接符 2"/>
          <p:cNvCxnSpPr>
            <a:stCxn id="4" idx="0"/>
            <a:endCxn id="2" idx="1"/>
          </p:cNvCxnSpPr>
          <p:nvPr/>
        </p:nvCxnSpPr>
        <p:spPr>
          <a:xfrm flipV="1">
            <a:off x="3549015" y="1911985"/>
            <a:ext cx="1728470" cy="909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3005455" y="2821940"/>
            <a:ext cx="1086485" cy="9169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2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774700" y="2096135"/>
            <a:ext cx="10641965" cy="476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7"/>
          <p:cNvSpPr txBox="1"/>
          <p:nvPr/>
        </p:nvSpPr>
        <p:spPr>
          <a:xfrm>
            <a:off x="5276850" y="1450975"/>
            <a:ext cx="5460365" cy="9220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l"/>
            <a:r>
              <a:rPr lang="zh-CN" altLang="en-US">
                <a:solidFill>
                  <a:srgbClr val="FF0000"/>
                </a:solidFill>
              </a:rPr>
              <a:t>推荐在平地上组装好再拿到车顶，另外螺丝要用板子拧紧，手拧的话容易松动导致卫星信号不好</a:t>
            </a:r>
            <a:r>
              <a:rPr lang="en-US" altLang="zh-CN">
                <a:solidFill>
                  <a:srgbClr val="FF0000"/>
                </a:solidFill>
              </a:rPr>
              <a:t>,</a:t>
            </a:r>
            <a:r>
              <a:rPr lang="zh-CN" altLang="en-US">
                <a:solidFill>
                  <a:srgbClr val="FF0000"/>
                </a:solidFill>
              </a:rPr>
              <a:t>加固后使用绝缘胶布进行包裹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3"/>
          <p:cNvSpPr>
            <a:spLocks noGrp="1"/>
          </p:cNvSpPr>
          <p:nvPr/>
        </p:nvSpPr>
        <p:spPr>
          <a:xfrm>
            <a:off x="0" y="1342390"/>
            <a:ext cx="2045970" cy="612140"/>
          </a:xfrm>
          <a:prstGeom prst="rect">
            <a:avLst/>
          </a:prstGeom>
          <a:gradFill>
            <a:gsLst>
              <a:gs pos="3896">
                <a:srgbClr val="F2E6CD"/>
              </a:gs>
              <a:gs pos="97000">
                <a:srgbClr val="E3B84B"/>
              </a:gs>
            </a:gsLst>
            <a:lin scaled="1"/>
          </a:gradFill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dirty="0">
                <a:solidFill>
                  <a:schemeClr val="tx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组装</a:t>
            </a:r>
            <a:r>
              <a:rPr lang="zh-CN" altLang="en-US" sz="2000" dirty="0">
                <a:solidFill>
                  <a:schemeClr val="tx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固定支架</a:t>
            </a:r>
            <a:endParaRPr lang="zh-CN" altLang="en-US" sz="2000" dirty="0">
              <a:solidFill>
                <a:schemeClr val="tx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4615180" y="476250"/>
            <a:ext cx="2731135" cy="419100"/>
          </a:xfrm>
          <a:prstGeom prst="roundRect">
            <a:avLst>
              <a:gd name="adj" fmla="val 50000"/>
            </a:avLst>
          </a:prstGeom>
          <a:solidFill>
            <a:srgbClr val="005689"/>
          </a:solidFill>
          <a:ln w="38100" cmpd="dbl">
            <a:noFill/>
          </a:ln>
          <a:effectLst>
            <a:outerShdw blurRad="495300" dist="228600" dir="5400000" algn="t" rotWithShape="0">
              <a:schemeClr val="bg1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 smtClean="0">
                <a:latin typeface="思源黑体 CN Light" panose="020B0300000000000000" charset="-122"/>
                <a:ea typeface="思源黑体 CN Light" panose="020B0300000000000000" charset="-122"/>
                <a:sym typeface="+mn-ea"/>
              </a:rPr>
              <a:t>安装</a:t>
            </a:r>
            <a:r>
              <a:rPr lang="zh-CN" altLang="en-US" dirty="0" smtClean="0">
                <a:latin typeface="思源黑体 CN Light" panose="020B0300000000000000" charset="-122"/>
                <a:ea typeface="思源黑体 CN Light" panose="020B0300000000000000" charset="-122"/>
              </a:rPr>
              <a:t>双天线一体机</a:t>
            </a:r>
            <a:endParaRPr lang="zh-CN" altLang="en-US" dirty="0" smtClean="0"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8530" y="1233170"/>
            <a:ext cx="7775575" cy="547878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326380" y="4212590"/>
            <a:ext cx="2233295" cy="63373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>
            <a:spLocks noGrp="1"/>
          </p:cNvSpPr>
          <p:nvPr/>
        </p:nvSpPr>
        <p:spPr>
          <a:xfrm>
            <a:off x="0" y="1342390"/>
            <a:ext cx="1757045" cy="612140"/>
          </a:xfrm>
          <a:prstGeom prst="rect">
            <a:avLst/>
          </a:prstGeom>
          <a:gradFill>
            <a:gsLst>
              <a:gs pos="3896">
                <a:srgbClr val="F2E6CD"/>
              </a:gs>
              <a:gs pos="97000">
                <a:srgbClr val="E3B84B"/>
              </a:gs>
            </a:gsLst>
            <a:lin scaled="1"/>
          </a:gradFill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安装电台天线</a:t>
            </a:r>
            <a:endParaRPr lang="zh-CN" altLang="en-US" sz="2000" dirty="0">
              <a:solidFill>
                <a:schemeClr val="tx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615180" y="476250"/>
            <a:ext cx="2731135" cy="419100"/>
          </a:xfrm>
          <a:prstGeom prst="roundRect">
            <a:avLst>
              <a:gd name="adj" fmla="val 50000"/>
            </a:avLst>
          </a:prstGeom>
          <a:solidFill>
            <a:srgbClr val="005689"/>
          </a:solidFill>
          <a:ln w="38100" cmpd="dbl">
            <a:noFill/>
          </a:ln>
          <a:effectLst>
            <a:outerShdw blurRad="495300" dist="228600" dir="5400000" algn="t" rotWithShape="0">
              <a:schemeClr val="bg1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思源黑体 CN Light" panose="020B0300000000000000" charset="-122"/>
                <a:ea typeface="思源黑体 CN Light" panose="020B0300000000000000" charset="-122"/>
                <a:sym typeface="+mn-ea"/>
              </a:rPr>
              <a:t>安装</a:t>
            </a:r>
            <a:r>
              <a:rPr lang="zh-CN" altLang="en-US" dirty="0" smtClean="0">
                <a:latin typeface="思源黑体 CN Light" panose="020B0300000000000000" charset="-122"/>
                <a:ea typeface="思源黑体 CN Light" panose="020B0300000000000000" charset="-122"/>
              </a:rPr>
              <a:t>双天线一体机</a:t>
            </a:r>
            <a:endParaRPr lang="zh-CN" altLang="en-US" dirty="0" smtClean="0"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pic>
        <p:nvPicPr>
          <p:cNvPr id="5" name="图片 4" descr="图片5"/>
          <p:cNvPicPr>
            <a:picLocks noChangeAspect="1"/>
          </p:cNvPicPr>
          <p:nvPr/>
        </p:nvPicPr>
        <p:blipFill>
          <a:blip r:embed="rId1"/>
          <a:srcRect t="54475"/>
          <a:stretch>
            <a:fillRect/>
          </a:stretch>
        </p:blipFill>
        <p:spPr>
          <a:xfrm>
            <a:off x="803910" y="2344420"/>
            <a:ext cx="10353675" cy="3578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>
            <a:spLocks noGrp="1"/>
          </p:cNvSpPr>
          <p:nvPr/>
        </p:nvSpPr>
        <p:spPr>
          <a:xfrm>
            <a:off x="0" y="1342390"/>
            <a:ext cx="1785620" cy="612140"/>
          </a:xfrm>
          <a:prstGeom prst="rect">
            <a:avLst/>
          </a:prstGeom>
          <a:gradFill>
            <a:gsLst>
              <a:gs pos="3896">
                <a:srgbClr val="F2E6CD"/>
              </a:gs>
              <a:gs pos="97000">
                <a:srgbClr val="E3B84B"/>
              </a:gs>
            </a:gsLst>
            <a:lin scaled="1"/>
          </a:gradFill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固定到车顶</a:t>
            </a:r>
            <a:endParaRPr lang="zh-CN" altLang="en-US" sz="2000" dirty="0">
              <a:solidFill>
                <a:schemeClr val="tx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615180" y="476250"/>
            <a:ext cx="2731135" cy="419100"/>
          </a:xfrm>
          <a:prstGeom prst="roundRect">
            <a:avLst>
              <a:gd name="adj" fmla="val 50000"/>
            </a:avLst>
          </a:prstGeom>
          <a:solidFill>
            <a:srgbClr val="005689"/>
          </a:solidFill>
          <a:ln w="38100" cmpd="dbl">
            <a:noFill/>
          </a:ln>
          <a:effectLst>
            <a:outerShdw blurRad="495300" dist="228600" dir="5400000" algn="t" rotWithShape="0">
              <a:schemeClr val="bg1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思源黑体 CN Light" panose="020B0300000000000000" charset="-122"/>
                <a:ea typeface="思源黑体 CN Light" panose="020B0300000000000000" charset="-122"/>
                <a:sym typeface="+mn-ea"/>
              </a:rPr>
              <a:t>安装</a:t>
            </a:r>
            <a:r>
              <a:rPr lang="zh-CN" altLang="en-US" dirty="0" smtClean="0">
                <a:latin typeface="思源黑体 CN Light" panose="020B0300000000000000" charset="-122"/>
                <a:ea typeface="思源黑体 CN Light" panose="020B0300000000000000" charset="-122"/>
              </a:rPr>
              <a:t>双天线一体机</a:t>
            </a:r>
            <a:endParaRPr lang="zh-CN" altLang="en-US" dirty="0" smtClean="0"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pic>
        <p:nvPicPr>
          <p:cNvPr id="5" name="图片 4" descr="图片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b="56721"/>
          <a:stretch>
            <a:fillRect/>
          </a:stretch>
        </p:blipFill>
        <p:spPr>
          <a:xfrm>
            <a:off x="4158615" y="1342390"/>
            <a:ext cx="7298055" cy="23977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615" y="3670935"/>
            <a:ext cx="7666355" cy="31870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0705" y="2567940"/>
            <a:ext cx="329628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000"/>
              <a:t>双天线接收机安装在车顶要稳定，不能出现松动；</a:t>
            </a:r>
            <a:endParaRPr lang="zh-CN" altLang="en-US" sz="2000"/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000">
                <a:sym typeface="+mn-ea"/>
              </a:rPr>
              <a:t>天线位置要高于车顶，避免由于遮挡造成定位不稳定；</a:t>
            </a:r>
            <a:endParaRPr lang="zh-CN" altLang="en-US" sz="2000"/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000"/>
              <a:t>需注意观察拖拉机原装的定位模块是否会导致无法搜星；</a:t>
            </a:r>
            <a:endParaRPr lang="zh-CN" altLang="en-US" sz="2000"/>
          </a:p>
        </p:txBody>
      </p:sp>
      <p:sp>
        <p:nvSpPr>
          <p:cNvPr id="6" name="矩形 5"/>
          <p:cNvSpPr/>
          <p:nvPr/>
        </p:nvSpPr>
        <p:spPr>
          <a:xfrm>
            <a:off x="7106920" y="3322320"/>
            <a:ext cx="2368550" cy="3492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>
            <a:spLocks noGrp="1"/>
          </p:cNvSpPr>
          <p:nvPr/>
        </p:nvSpPr>
        <p:spPr>
          <a:xfrm>
            <a:off x="0" y="1342390"/>
            <a:ext cx="2506345" cy="612140"/>
          </a:xfrm>
          <a:prstGeom prst="rect">
            <a:avLst/>
          </a:prstGeom>
          <a:gradFill>
            <a:gsLst>
              <a:gs pos="3896">
                <a:srgbClr val="F2E6CD"/>
              </a:gs>
              <a:gs pos="97000">
                <a:srgbClr val="E3B84B"/>
              </a:gs>
            </a:gsLst>
            <a:lin scaled="1"/>
          </a:gradFill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安装集线器（</a:t>
            </a:r>
            <a:r>
              <a:rPr lang="en-US" altLang="zh-CN" sz="200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HUB</a:t>
            </a:r>
            <a:r>
              <a:rPr lang="zh-CN" altLang="en-US" sz="200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2000" dirty="0"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179445" y="476250"/>
            <a:ext cx="5833110" cy="419100"/>
          </a:xfrm>
          <a:prstGeom prst="roundRect">
            <a:avLst>
              <a:gd name="adj" fmla="val 50000"/>
            </a:avLst>
          </a:prstGeom>
          <a:solidFill>
            <a:srgbClr val="005689"/>
          </a:solidFill>
          <a:ln w="38100" cmpd="dbl">
            <a:noFill/>
          </a:ln>
          <a:effectLst>
            <a:outerShdw blurRad="495300" dist="228600" dir="5400000" algn="t" rotWithShape="0">
              <a:schemeClr val="bg1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思源黑体 CN Light" panose="020B0300000000000000" charset="-122"/>
                <a:ea typeface="思源黑体 CN Light" panose="020B0300000000000000" charset="-122"/>
              </a:rPr>
              <a:t>安装集线器（</a:t>
            </a:r>
            <a:r>
              <a:rPr lang="en-US" altLang="zh-CN" dirty="0" smtClean="0">
                <a:latin typeface="思源黑体 CN Light" panose="020B0300000000000000" charset="-122"/>
                <a:ea typeface="思源黑体 CN Light" panose="020B0300000000000000" charset="-122"/>
              </a:rPr>
              <a:t>HUB</a:t>
            </a:r>
            <a:r>
              <a:rPr lang="zh-CN" altLang="en-US" dirty="0" smtClean="0">
                <a:latin typeface="思源黑体 CN Light" panose="020B0300000000000000" charset="-122"/>
                <a:ea typeface="思源黑体 CN Light" panose="020B0300000000000000" charset="-122"/>
              </a:rPr>
              <a:t>）、神身传感器、前轮传感器（</a:t>
            </a:r>
            <a:r>
              <a:rPr lang="zh-CN" altLang="en-US" dirty="0" smtClean="0">
                <a:latin typeface="思源黑体 CN Light" panose="020B0300000000000000" charset="-122"/>
                <a:ea typeface="思源黑体 CN Light" panose="020B0300000000000000" charset="-122"/>
              </a:rPr>
              <a:t>选装）</a:t>
            </a:r>
            <a:endParaRPr lang="zh-CN" altLang="en-US" dirty="0" smtClean="0"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22769" b="4883"/>
          <a:stretch>
            <a:fillRect/>
          </a:stretch>
        </p:blipFill>
        <p:spPr>
          <a:xfrm>
            <a:off x="4721860" y="1510030"/>
            <a:ext cx="7058025" cy="47040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r="55495" b="78012"/>
          <a:stretch>
            <a:fillRect/>
          </a:stretch>
        </p:blipFill>
        <p:spPr>
          <a:xfrm>
            <a:off x="0" y="3284855"/>
            <a:ext cx="3408680" cy="15513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l="46618" b="83032"/>
          <a:stretch>
            <a:fillRect/>
          </a:stretch>
        </p:blipFill>
        <p:spPr>
          <a:xfrm>
            <a:off x="374650" y="4842510"/>
            <a:ext cx="3993515" cy="116967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506210" y="6214110"/>
            <a:ext cx="373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/>
              <a:t>建议安装在控制台右侧</a:t>
            </a:r>
            <a:r>
              <a:rPr lang="zh-CN" altLang="en-US" sz="2000"/>
              <a:t>稳定位置</a:t>
            </a:r>
            <a:endParaRPr lang="zh-CN" altLang="en-US" sz="2000"/>
          </a:p>
        </p:txBody>
      </p:sp>
      <p:sp>
        <p:nvSpPr>
          <p:cNvPr id="16" name="文本框 15"/>
          <p:cNvSpPr txBox="1"/>
          <p:nvPr/>
        </p:nvSpPr>
        <p:spPr>
          <a:xfrm>
            <a:off x="593725" y="6214110"/>
            <a:ext cx="281495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>
                <a:sym typeface="+mn-ea"/>
              </a:rPr>
              <a:t>集线器拆开背面</a:t>
            </a:r>
            <a:r>
              <a:rPr lang="en-US" altLang="zh-CN" sz="2000">
                <a:sym typeface="+mn-ea"/>
              </a:rPr>
              <a:t>3M</a:t>
            </a:r>
            <a:r>
              <a:rPr lang="zh-CN" altLang="en-US" sz="2000">
                <a:sym typeface="+mn-ea"/>
              </a:rPr>
              <a:t>胶贴</a:t>
            </a:r>
            <a:endParaRPr lang="zh-CN" altLang="en-US" sz="200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4650" y="2211070"/>
            <a:ext cx="3383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rgbClr val="FF0000"/>
                </a:solidFill>
              </a:rPr>
              <a:t>选择位置时要考虑走线问题，</a:t>
            </a:r>
            <a:endParaRPr lang="zh-CN" altLang="en-US">
              <a:solidFill>
                <a:srgbClr val="FF0000"/>
              </a:solidFill>
            </a:endParaRPr>
          </a:p>
          <a:p>
            <a:pPr algn="l"/>
            <a:r>
              <a:rPr lang="zh-CN" altLang="en-US">
                <a:solidFill>
                  <a:srgbClr val="FF0000"/>
                </a:solidFill>
              </a:rPr>
              <a:t>安装在驾驶员不易触碰得地方</a:t>
            </a:r>
            <a:r>
              <a:rPr lang="zh-CN" altLang="en-US"/>
              <a:t>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>
            <a:spLocks noGrp="1"/>
          </p:cNvSpPr>
          <p:nvPr/>
        </p:nvSpPr>
        <p:spPr>
          <a:xfrm>
            <a:off x="0" y="1342390"/>
            <a:ext cx="1760220" cy="612140"/>
          </a:xfrm>
          <a:prstGeom prst="rect">
            <a:avLst/>
          </a:prstGeom>
          <a:gradFill>
            <a:gsLst>
              <a:gs pos="3896">
                <a:srgbClr val="F2E6CD"/>
              </a:gs>
              <a:gs pos="97000">
                <a:srgbClr val="E3B84B"/>
              </a:gs>
            </a:gsLst>
            <a:lin scaled="1"/>
          </a:gradFill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dirty="0" smtClean="0">
                <a:latin typeface="思源黑体 CN Light" panose="020B0300000000000000" charset="-122"/>
                <a:ea typeface="思源黑体 CN Light" panose="020B0300000000000000" charset="-122"/>
                <a:sym typeface="+mn-ea"/>
              </a:rPr>
              <a:t>车身传感器</a:t>
            </a:r>
            <a:endParaRPr lang="zh-CN" altLang="en-US" sz="2000" dirty="0"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179445" y="476250"/>
            <a:ext cx="5833110" cy="419100"/>
          </a:xfrm>
          <a:prstGeom prst="roundRect">
            <a:avLst>
              <a:gd name="adj" fmla="val 50000"/>
            </a:avLst>
          </a:prstGeom>
          <a:solidFill>
            <a:srgbClr val="005689"/>
          </a:solidFill>
          <a:ln w="38100" cmpd="dbl">
            <a:noFill/>
          </a:ln>
          <a:effectLst>
            <a:outerShdw blurRad="495300" dist="228600" dir="5400000" algn="t" rotWithShape="0">
              <a:schemeClr val="bg1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思源黑体 CN Light" panose="020B0300000000000000" charset="-122"/>
                <a:ea typeface="思源黑体 CN Light" panose="020B0300000000000000" charset="-122"/>
              </a:rPr>
              <a:t>安装集线器（</a:t>
            </a:r>
            <a:r>
              <a:rPr lang="en-US" altLang="zh-CN" dirty="0" smtClean="0">
                <a:latin typeface="思源黑体 CN Light" panose="020B0300000000000000" charset="-122"/>
                <a:ea typeface="思源黑体 CN Light" panose="020B0300000000000000" charset="-122"/>
              </a:rPr>
              <a:t>HUB</a:t>
            </a:r>
            <a:r>
              <a:rPr lang="zh-CN" altLang="en-US" dirty="0" smtClean="0">
                <a:latin typeface="思源黑体 CN Light" panose="020B0300000000000000" charset="-122"/>
                <a:ea typeface="思源黑体 CN Light" panose="020B0300000000000000" charset="-122"/>
              </a:rPr>
              <a:t>）、</a:t>
            </a:r>
            <a:r>
              <a:rPr lang="zh-CN" altLang="en-US" dirty="0" smtClean="0">
                <a:latin typeface="思源黑体 CN Light" panose="020B0300000000000000" charset="-122"/>
                <a:ea typeface="思源黑体 CN Light" panose="020B0300000000000000" charset="-122"/>
              </a:rPr>
              <a:t>车身传感器、前轮传感器（</a:t>
            </a:r>
            <a:r>
              <a:rPr lang="zh-CN" altLang="en-US" dirty="0" smtClean="0">
                <a:latin typeface="思源黑体 CN Light" panose="020B0300000000000000" charset="-122"/>
                <a:ea typeface="思源黑体 CN Light" panose="020B0300000000000000" charset="-122"/>
              </a:rPr>
              <a:t>选装）</a:t>
            </a:r>
            <a:endParaRPr lang="zh-CN" altLang="en-US" dirty="0" smtClean="0"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77825" y="2449195"/>
            <a:ext cx="6754495" cy="2799080"/>
            <a:chOff x="530" y="5159"/>
            <a:chExt cx="8980" cy="3684"/>
          </a:xfrm>
        </p:grpSpPr>
        <p:grpSp>
          <p:nvGrpSpPr>
            <p:cNvPr id="12" name="组合 11"/>
            <p:cNvGrpSpPr/>
            <p:nvPr/>
          </p:nvGrpSpPr>
          <p:grpSpPr>
            <a:xfrm>
              <a:off x="530" y="5159"/>
              <a:ext cx="8980" cy="3450"/>
              <a:chOff x="530" y="5159"/>
              <a:chExt cx="8980" cy="3450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1"/>
              <a:srcRect r="48022"/>
              <a:stretch>
                <a:fillRect/>
              </a:stretch>
            </p:blipFill>
            <p:spPr>
              <a:xfrm>
                <a:off x="530" y="5159"/>
                <a:ext cx="5559" cy="3450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68" y="7971"/>
                <a:ext cx="7142" cy="638"/>
              </a:xfrm>
              <a:prstGeom prst="rect">
                <a:avLst/>
              </a:prstGeom>
            </p:spPr>
          </p:pic>
        </p:grp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31" y="5159"/>
              <a:ext cx="2601" cy="3684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rcRect b="6272"/>
          <a:stretch>
            <a:fillRect/>
          </a:stretch>
        </p:blipFill>
        <p:spPr>
          <a:xfrm>
            <a:off x="5692775" y="1699260"/>
            <a:ext cx="5512435" cy="375285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37540" y="5694680"/>
            <a:ext cx="332295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>
                <a:sym typeface="+mn-ea"/>
              </a:rPr>
              <a:t>车身传感器拆开背面</a:t>
            </a:r>
            <a:r>
              <a:rPr lang="en-US" altLang="zh-CN" sz="2000">
                <a:sym typeface="+mn-ea"/>
              </a:rPr>
              <a:t>3M</a:t>
            </a:r>
            <a:r>
              <a:rPr lang="zh-CN" altLang="en-US" sz="2000">
                <a:sym typeface="+mn-ea"/>
              </a:rPr>
              <a:t>胶贴</a:t>
            </a:r>
            <a:endParaRPr lang="zh-CN" altLang="en-US" sz="200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92775" y="5571490"/>
            <a:ext cx="5897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rgbClr val="FF0000"/>
                </a:solidFill>
              </a:rPr>
              <a:t>车身陀螺仪安装时应选择驾驶室内平整、坚固、震动小、</a:t>
            </a:r>
            <a:endParaRPr lang="zh-CN" altLang="en-US">
              <a:solidFill>
                <a:srgbClr val="FF0000"/>
              </a:solidFill>
            </a:endParaRPr>
          </a:p>
          <a:p>
            <a:pPr algn="l"/>
            <a:r>
              <a:rPr lang="zh-CN" altLang="en-US">
                <a:solidFill>
                  <a:srgbClr val="FF0000"/>
                </a:solidFill>
              </a:rPr>
              <a:t>不易触碰得位置，固定时保证引出线向前，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>
            <a:spLocks noGrp="1"/>
          </p:cNvSpPr>
          <p:nvPr/>
        </p:nvSpPr>
        <p:spPr>
          <a:xfrm>
            <a:off x="0" y="1342390"/>
            <a:ext cx="2506345" cy="612140"/>
          </a:xfrm>
          <a:prstGeom prst="rect">
            <a:avLst/>
          </a:prstGeom>
          <a:gradFill>
            <a:gsLst>
              <a:gs pos="3896">
                <a:srgbClr val="F2E6CD"/>
              </a:gs>
              <a:gs pos="97000">
                <a:srgbClr val="E3B84B"/>
              </a:gs>
            </a:gsLst>
            <a:lin scaled="1"/>
          </a:gradFill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前轮传感器（</a:t>
            </a:r>
            <a:r>
              <a:rPr lang="zh-CN" altLang="en-US" sz="200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选装）</a:t>
            </a:r>
            <a:endParaRPr lang="zh-CN" altLang="en-US" sz="2000" dirty="0"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179445" y="476250"/>
            <a:ext cx="5833110" cy="419100"/>
          </a:xfrm>
          <a:prstGeom prst="roundRect">
            <a:avLst>
              <a:gd name="adj" fmla="val 50000"/>
            </a:avLst>
          </a:prstGeom>
          <a:solidFill>
            <a:srgbClr val="005689"/>
          </a:solidFill>
          <a:ln w="38100" cmpd="dbl">
            <a:noFill/>
          </a:ln>
          <a:effectLst>
            <a:outerShdw blurRad="495300" dist="228600" dir="5400000" algn="t" rotWithShape="0">
              <a:schemeClr val="bg1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思源黑体 CN Light" panose="020B0300000000000000" charset="-122"/>
                <a:ea typeface="思源黑体 CN Light" panose="020B0300000000000000" charset="-122"/>
              </a:rPr>
              <a:t>安装集线器（</a:t>
            </a:r>
            <a:r>
              <a:rPr lang="en-US" altLang="zh-CN" dirty="0" smtClean="0">
                <a:latin typeface="思源黑体 CN Light" panose="020B0300000000000000" charset="-122"/>
                <a:ea typeface="思源黑体 CN Light" panose="020B0300000000000000" charset="-122"/>
              </a:rPr>
              <a:t>HUB</a:t>
            </a:r>
            <a:r>
              <a:rPr lang="zh-CN" altLang="en-US" dirty="0" smtClean="0">
                <a:latin typeface="思源黑体 CN Light" panose="020B0300000000000000" charset="-122"/>
                <a:ea typeface="思源黑体 CN Light" panose="020B0300000000000000" charset="-122"/>
              </a:rPr>
              <a:t>）、神身传感器、前轮传感器（</a:t>
            </a:r>
            <a:r>
              <a:rPr lang="zh-CN" altLang="en-US" dirty="0" smtClean="0">
                <a:latin typeface="思源黑体 CN Light" panose="020B0300000000000000" charset="-122"/>
                <a:ea typeface="思源黑体 CN Light" panose="020B0300000000000000" charset="-122"/>
              </a:rPr>
              <a:t>选装）</a:t>
            </a:r>
            <a:endParaRPr lang="zh-CN" altLang="en-US" dirty="0" smtClean="0"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984875" y="5880100"/>
            <a:ext cx="5293995" cy="70675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2000"/>
              <a:t>安装在车轮活动关节处，随车轮左右</a:t>
            </a:r>
            <a:r>
              <a:rPr lang="zh-CN" altLang="en-US" sz="2000"/>
              <a:t>摆动</a:t>
            </a:r>
            <a:endParaRPr lang="zh-CN" altLang="en-US" sz="2000"/>
          </a:p>
          <a:p>
            <a:pPr algn="ctr"/>
            <a:r>
              <a:rPr lang="zh-CN" altLang="en-US" sz="2000"/>
              <a:t>角传线头方向推荐朝向车身方向</a:t>
            </a:r>
            <a:endParaRPr lang="zh-CN" altLang="en-US" sz="20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7375" y="2349500"/>
            <a:ext cx="5929630" cy="34334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2061845"/>
            <a:ext cx="3648075" cy="16560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10565" y="3717925"/>
            <a:ext cx="4246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/>
              <a:t>方法一：用自攻螺钉固定到支撑板</a:t>
            </a:r>
            <a:r>
              <a:rPr lang="zh-CN" altLang="en-US" sz="2000"/>
              <a:t>上</a:t>
            </a:r>
            <a:endParaRPr lang="zh-CN" altLang="en-US" sz="200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" y="4309745"/>
            <a:ext cx="3555365" cy="14732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709930" y="5880100"/>
            <a:ext cx="408495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/>
              <a:t>方法二：用</a:t>
            </a:r>
            <a:r>
              <a:rPr lang="en-US" altLang="zh-CN" sz="2000"/>
              <a:t>3M</a:t>
            </a:r>
            <a:r>
              <a:rPr lang="zh-CN" altLang="en-US" sz="2000"/>
              <a:t>胶贴固定到支撑板</a:t>
            </a:r>
            <a:r>
              <a:rPr lang="zh-CN" altLang="en-US" sz="2000"/>
              <a:t>上</a:t>
            </a:r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>
            <a:spLocks noGrp="1"/>
          </p:cNvSpPr>
          <p:nvPr/>
        </p:nvSpPr>
        <p:spPr>
          <a:xfrm>
            <a:off x="0" y="1342390"/>
            <a:ext cx="3501390" cy="612140"/>
          </a:xfrm>
          <a:prstGeom prst="rect">
            <a:avLst/>
          </a:prstGeom>
          <a:gradFill>
            <a:gsLst>
              <a:gs pos="3896">
                <a:srgbClr val="F2E6CD"/>
              </a:gs>
              <a:gs pos="97000">
                <a:srgbClr val="E3B84B"/>
              </a:gs>
            </a:gsLst>
            <a:lin scaled="1"/>
          </a:gradFill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参照接线示意图连接</a:t>
            </a:r>
            <a:r>
              <a:rPr lang="zh-CN" altLang="en-US" sz="200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各部件</a:t>
            </a:r>
            <a:endParaRPr lang="zh-CN" altLang="en-US" sz="2000" dirty="0"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5113655" y="476250"/>
            <a:ext cx="1893570" cy="419100"/>
          </a:xfrm>
          <a:prstGeom prst="roundRect">
            <a:avLst>
              <a:gd name="adj" fmla="val 50000"/>
            </a:avLst>
          </a:prstGeom>
          <a:solidFill>
            <a:srgbClr val="005689"/>
          </a:solidFill>
          <a:ln w="38100" cmpd="dbl">
            <a:noFill/>
          </a:ln>
          <a:effectLst>
            <a:outerShdw blurRad="495300" dist="228600" dir="5400000" algn="t" rotWithShape="0">
              <a:schemeClr val="bg1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思源黑体 CN Light" panose="020B0300000000000000" charset="-122"/>
                <a:ea typeface="思源黑体 CN Light" panose="020B0300000000000000" charset="-122"/>
              </a:rPr>
              <a:t>线路</a:t>
            </a:r>
            <a:r>
              <a:rPr lang="zh-CN" altLang="en-US" dirty="0" smtClean="0">
                <a:latin typeface="思源黑体 CN Light" panose="020B0300000000000000" charset="-122"/>
                <a:ea typeface="思源黑体 CN Light" panose="020B0300000000000000" charset="-122"/>
              </a:rPr>
              <a:t>连接</a:t>
            </a:r>
            <a:endParaRPr lang="zh-CN" altLang="en-US" dirty="0" smtClean="0"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0" y="2150110"/>
            <a:ext cx="5113655" cy="51695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000"/>
              <a:t>连接电源线时，需确认车辆电瓶电压是否为</a:t>
            </a:r>
            <a:r>
              <a:rPr lang="en-US" altLang="zh-CN" sz="2000"/>
              <a:t>12V</a:t>
            </a:r>
            <a:r>
              <a:rPr lang="zh-CN" altLang="en-US" sz="2000"/>
              <a:t>，</a:t>
            </a:r>
            <a:r>
              <a:rPr lang="zh-CN" altLang="en-US" sz="2000">
                <a:solidFill>
                  <a:srgbClr val="FF0000"/>
                </a:solidFill>
              </a:rPr>
              <a:t>目前最新版本可直接与</a:t>
            </a:r>
            <a:r>
              <a:rPr lang="en-US" altLang="zh-CN" sz="2000">
                <a:solidFill>
                  <a:srgbClr val="FF0000"/>
                </a:solidFill>
              </a:rPr>
              <a:t>24V</a:t>
            </a:r>
            <a:r>
              <a:rPr lang="zh-CN" altLang="en-US" sz="2000">
                <a:solidFill>
                  <a:srgbClr val="FF0000"/>
                </a:solidFill>
              </a:rPr>
              <a:t>连接</a:t>
            </a:r>
            <a:r>
              <a:rPr lang="zh-CN" altLang="en-US" sz="2000"/>
              <a:t>。</a:t>
            </a:r>
            <a:endParaRPr lang="zh-CN" altLang="en-US" sz="2000"/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000"/>
              <a:t>各连接线（电源线除外）均为七芯快速拔插插头，在使用时需对准红点位置进行拔插，严禁旋转拧动。</a:t>
            </a:r>
            <a:endParaRPr lang="zh-CN" altLang="en-US" sz="2000"/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000"/>
              <a:t>在拔出时需要先推动外面的卡环，不然会损坏接插件；</a:t>
            </a:r>
            <a:endParaRPr lang="zh-CN" altLang="en-US" sz="2000"/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000"/>
              <a:t>平板为</a:t>
            </a:r>
            <a:r>
              <a:rPr lang="en-US" altLang="zh-CN" sz="2000"/>
              <a:t>8</a:t>
            </a:r>
            <a:r>
              <a:rPr lang="zh-CN" altLang="en-US" sz="2000"/>
              <a:t>寸平板时，请连接左下方</a:t>
            </a:r>
            <a:r>
              <a:rPr lang="en-US" altLang="zh-CN" sz="2000"/>
              <a:t>B</a:t>
            </a:r>
            <a:r>
              <a:rPr lang="zh-CN" altLang="en-US" sz="2000"/>
              <a:t>口使用。</a:t>
            </a:r>
            <a:endParaRPr lang="zh-CN" altLang="en-US" sz="2000"/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000"/>
              <a:t>连接完成各线缆需梳理整齐，避开高温和车辆活动部件，避免损坏。</a:t>
            </a:r>
            <a:endParaRPr lang="zh-CN" altLang="en-US" sz="2000"/>
          </a:p>
        </p:txBody>
      </p:sp>
      <p:sp>
        <p:nvSpPr>
          <p:cNvPr id="4" name="文本框 3"/>
          <p:cNvSpPr txBox="1"/>
          <p:nvPr/>
        </p:nvSpPr>
        <p:spPr>
          <a:xfrm>
            <a:off x="5325745" y="1941830"/>
            <a:ext cx="7104380" cy="46037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4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※</a:t>
            </a:r>
            <a:r>
              <a:rPr lang="zh-CN" altLang="en-US" sz="24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电源线与电瓶连接时要注意安全，避免出现短路</a:t>
            </a:r>
            <a:endParaRPr lang="zh-CN" altLang="en-US" sz="24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图片 5" descr="未标题-1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3655" y="2402205"/>
            <a:ext cx="7073900" cy="3960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>
            <a:spLocks noGrp="1"/>
          </p:cNvSpPr>
          <p:nvPr/>
        </p:nvSpPr>
        <p:spPr>
          <a:xfrm>
            <a:off x="0" y="1342390"/>
            <a:ext cx="4093210" cy="612140"/>
          </a:xfrm>
          <a:prstGeom prst="rect">
            <a:avLst/>
          </a:prstGeom>
          <a:gradFill>
            <a:gsLst>
              <a:gs pos="3896">
                <a:srgbClr val="F2E6CD"/>
              </a:gs>
              <a:gs pos="97000">
                <a:srgbClr val="E3B84B"/>
              </a:gs>
            </a:gsLst>
            <a:lin scaled="1"/>
          </a:gradFill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通电开机，测试各部件连接</a:t>
            </a:r>
            <a:r>
              <a:rPr lang="zh-CN" altLang="en-US" sz="200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情况</a:t>
            </a:r>
            <a:endParaRPr lang="zh-CN" altLang="en-US" sz="2000" dirty="0"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5113655" y="476250"/>
            <a:ext cx="1893570" cy="419100"/>
          </a:xfrm>
          <a:prstGeom prst="roundRect">
            <a:avLst>
              <a:gd name="adj" fmla="val 50000"/>
            </a:avLst>
          </a:prstGeom>
          <a:solidFill>
            <a:srgbClr val="005689"/>
          </a:solidFill>
          <a:ln w="38100" cmpd="dbl">
            <a:noFill/>
          </a:ln>
          <a:effectLst>
            <a:outerShdw blurRad="495300" dist="228600" dir="5400000" algn="t" rotWithShape="0">
              <a:schemeClr val="bg1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思源黑体 CN Light" panose="020B0300000000000000" charset="-122"/>
                <a:ea typeface="思源黑体 CN Light" panose="020B0300000000000000" charset="-122"/>
              </a:rPr>
              <a:t>通电测试</a:t>
            </a:r>
            <a:endParaRPr lang="zh-CN" altLang="en-US" dirty="0" smtClean="0"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pic>
        <p:nvPicPr>
          <p:cNvPr id="36" name="图片 36" descr="C:\Users\zdd18\AppData\Local\Temp\1625124927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260" y="2964180"/>
            <a:ext cx="2660015" cy="16897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22885" y="5165725"/>
            <a:ext cx="254698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000"/>
              <a:t>按动电机上的按钮开关即可开机，长按</a:t>
            </a:r>
            <a:r>
              <a:rPr lang="en-US" altLang="zh-CN" sz="2000"/>
              <a:t>5</a:t>
            </a:r>
            <a:r>
              <a:rPr lang="zh-CN" altLang="en-US" sz="2000"/>
              <a:t>秒</a:t>
            </a:r>
            <a:r>
              <a:rPr lang="zh-CN" altLang="en-US" sz="2000"/>
              <a:t>系统关机</a:t>
            </a:r>
            <a:endParaRPr lang="zh-CN" altLang="en-US" sz="2000"/>
          </a:p>
        </p:txBody>
      </p:sp>
      <p:pic>
        <p:nvPicPr>
          <p:cNvPr id="41" name="图片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075" y="2966720"/>
            <a:ext cx="2743200" cy="16865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87065" y="5029835"/>
            <a:ext cx="262636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000"/>
              <a:t>黑色平板电脑，在电机开关启动后，需要长按平板左上角开关键3秒单独给平板开机</a:t>
            </a:r>
            <a:endParaRPr lang="zh-CN" altLang="en-US" sz="2000"/>
          </a:p>
        </p:txBody>
      </p:sp>
      <p:pic>
        <p:nvPicPr>
          <p:cNvPr id="7" name="图片 6" descr="d2158fc6d08f71d6e0f1947dafb94f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955" y="2964180"/>
            <a:ext cx="2618105" cy="16891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230620" y="5029835"/>
            <a:ext cx="28035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000"/>
              <a:t>白色平板电脑，在电机开关启动后自动</a:t>
            </a:r>
            <a:r>
              <a:rPr lang="zh-CN" altLang="en-US" sz="2000"/>
              <a:t>开机</a:t>
            </a:r>
            <a:endParaRPr lang="zh-CN" altLang="en-US" sz="2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9740" y="2895600"/>
            <a:ext cx="2641600" cy="10668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451340" y="4197350"/>
            <a:ext cx="254000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启动时 hub 上的指示灯会闪烁，电机上的电源指示灯长亮。</a:t>
            </a:r>
            <a:endParaRPr lang="zh-CN" altLang="en-US" sz="2000"/>
          </a:p>
          <a:p>
            <a:r>
              <a:rPr lang="zh-CN" altLang="en-US" sz="2000">
                <a:sym typeface="+mn-ea"/>
              </a:rPr>
              <a:t>如果出现 hub 无法上电或无法关机的问题，需要拧开 hub 的电源</a:t>
            </a:r>
            <a:endParaRPr lang="zh-CN" altLang="en-US" sz="2000"/>
          </a:p>
          <a:p>
            <a:r>
              <a:rPr lang="zh-CN" altLang="en-US" sz="2000">
                <a:sym typeface="+mn-ea"/>
              </a:rPr>
              <a:t>输入，断开后再重新连上即可</a:t>
            </a:r>
            <a:endParaRPr lang="zh-CN" altLang="en-US" sz="2000"/>
          </a:p>
        </p:txBody>
      </p:sp>
      <p:sp>
        <p:nvSpPr>
          <p:cNvPr id="10" name="文本框 9"/>
          <p:cNvSpPr txBox="1"/>
          <p:nvPr/>
        </p:nvSpPr>
        <p:spPr>
          <a:xfrm>
            <a:off x="9538970" y="158940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；</a:t>
            </a:r>
            <a:endParaRPr lang="zh-CN" altLang="en-US"/>
          </a:p>
        </p:txBody>
      </p:sp>
      <p:pic>
        <p:nvPicPr>
          <p:cNvPr id="11" name="图片 10" descr="kguan"/>
          <p:cNvPicPr>
            <a:picLocks noChangeAspect="1"/>
          </p:cNvPicPr>
          <p:nvPr/>
        </p:nvPicPr>
        <p:blipFill>
          <a:blip r:embed="rId5"/>
          <a:srcRect t="11000" r="27130" b="12324"/>
          <a:stretch>
            <a:fillRect/>
          </a:stretch>
        </p:blipFill>
        <p:spPr>
          <a:xfrm rot="5400000">
            <a:off x="6224270" y="628015"/>
            <a:ext cx="988695" cy="229044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316855" y="2267585"/>
            <a:ext cx="25469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000"/>
              <a:t>总开关，灯亮即有</a:t>
            </a:r>
            <a:r>
              <a:rPr lang="zh-CN" altLang="en-US" sz="2000"/>
              <a:t>电</a:t>
            </a:r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3"/>
          <p:cNvSpPr>
            <a:spLocks noGrp="1"/>
          </p:cNvSpPr>
          <p:nvPr/>
        </p:nvSpPr>
        <p:spPr>
          <a:xfrm>
            <a:off x="0" y="1342390"/>
            <a:ext cx="3575050" cy="612140"/>
          </a:xfrm>
          <a:prstGeom prst="rect">
            <a:avLst/>
          </a:prstGeom>
          <a:gradFill>
            <a:gsLst>
              <a:gs pos="3896">
                <a:srgbClr val="F2E6CD"/>
              </a:gs>
              <a:gs pos="97000">
                <a:srgbClr val="E3B84B"/>
              </a:gs>
            </a:gsLst>
            <a:lin scaled="1"/>
          </a:gradFill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dirty="0">
                <a:solidFill>
                  <a:schemeClr val="tx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根据清单</a:t>
            </a:r>
            <a:r>
              <a:rPr lang="zh-CN" altLang="en-US" sz="2000" dirty="0">
                <a:solidFill>
                  <a:schemeClr val="tx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核对各部件是否</a:t>
            </a:r>
            <a:r>
              <a:rPr lang="zh-CN" altLang="en-US" sz="2000" dirty="0">
                <a:solidFill>
                  <a:schemeClr val="tx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齐全</a:t>
            </a:r>
            <a:endParaRPr lang="zh-CN" altLang="en-US" sz="2000" dirty="0">
              <a:solidFill>
                <a:schemeClr val="tx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615180" y="476250"/>
            <a:ext cx="2731135" cy="419100"/>
          </a:xfrm>
          <a:prstGeom prst="roundRect">
            <a:avLst>
              <a:gd name="adj" fmla="val 50000"/>
            </a:avLst>
          </a:prstGeom>
          <a:solidFill>
            <a:srgbClr val="005689"/>
          </a:solidFill>
          <a:ln w="38100" cmpd="dbl">
            <a:noFill/>
          </a:ln>
          <a:effectLst>
            <a:outerShdw blurRad="495300" dist="228600" dir="5400000" algn="t" rotWithShape="0">
              <a:schemeClr val="bg1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思源黑体 CN Light" panose="020B0300000000000000" charset="-122"/>
                <a:ea typeface="思源黑体 CN Light" panose="020B0300000000000000" charset="-122"/>
              </a:rPr>
              <a:t>开箱验货</a:t>
            </a:r>
            <a:endParaRPr lang="zh-CN" altLang="en-US" dirty="0" smtClean="0"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34335"/>
            <a:ext cx="5215255" cy="27057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200" y="1342390"/>
            <a:ext cx="6323330" cy="5241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>
            <a:spLocks noGrp="1"/>
          </p:cNvSpPr>
          <p:nvPr/>
        </p:nvSpPr>
        <p:spPr>
          <a:xfrm>
            <a:off x="0" y="1342390"/>
            <a:ext cx="4093210" cy="612140"/>
          </a:xfrm>
          <a:prstGeom prst="rect">
            <a:avLst/>
          </a:prstGeom>
          <a:gradFill>
            <a:gsLst>
              <a:gs pos="3896">
                <a:srgbClr val="F2E6CD"/>
              </a:gs>
              <a:gs pos="97000">
                <a:srgbClr val="E3B84B"/>
              </a:gs>
            </a:gsLst>
            <a:lin scaled="1"/>
          </a:gradFill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通电开机，测试各部件连接</a:t>
            </a:r>
            <a:r>
              <a:rPr lang="zh-CN" altLang="en-US" sz="200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情况</a:t>
            </a:r>
            <a:endParaRPr lang="zh-CN" altLang="en-US" sz="2000" dirty="0"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5113655" y="476250"/>
            <a:ext cx="1893570" cy="419100"/>
          </a:xfrm>
          <a:prstGeom prst="roundRect">
            <a:avLst>
              <a:gd name="adj" fmla="val 50000"/>
            </a:avLst>
          </a:prstGeom>
          <a:solidFill>
            <a:srgbClr val="005689"/>
          </a:solidFill>
          <a:ln w="38100" cmpd="dbl">
            <a:noFill/>
          </a:ln>
          <a:effectLst>
            <a:outerShdw blurRad="495300" dist="228600" dir="5400000" algn="t" rotWithShape="0">
              <a:schemeClr val="bg1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思源黑体 CN Light" panose="020B0300000000000000" charset="-122"/>
                <a:ea typeface="思源黑体 CN Light" panose="020B0300000000000000" charset="-122"/>
              </a:rPr>
              <a:t>通电测试</a:t>
            </a:r>
            <a:endParaRPr lang="zh-CN" altLang="en-US" dirty="0" smtClean="0"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pic>
        <p:nvPicPr>
          <p:cNvPr id="23" name="图片 2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1660" y="2275840"/>
            <a:ext cx="6437630" cy="4024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110" y="4894580"/>
            <a:ext cx="3543935" cy="15589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54965" y="2390140"/>
            <a:ext cx="475932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algn="l">
              <a:buFont typeface="Wingdings" panose="05000000000000000000" charset="0"/>
              <a:buChar char="l"/>
            </a:pPr>
            <a:r>
              <a:rPr lang="zh-CN" altLang="en-US" sz="2400"/>
              <a:t>根据软件左下角图标也可判断各部件连接是否正常。</a:t>
            </a:r>
            <a:endParaRPr lang="zh-CN" altLang="en-US" sz="2400"/>
          </a:p>
          <a:p>
            <a:pPr marL="342900" indent="-342900" algn="l">
              <a:buFont typeface="Wingdings" panose="05000000000000000000" charset="0"/>
              <a:buChar char="l"/>
            </a:pPr>
            <a:r>
              <a:rPr lang="zh-CN" altLang="en-US" sz="2400"/>
              <a:t>绿色为正常，红色为故障，全部正常则为小电脑</a:t>
            </a:r>
            <a:r>
              <a:rPr lang="zh-CN" altLang="en-US" sz="2400"/>
              <a:t>图标。</a:t>
            </a:r>
            <a:endParaRPr lang="zh-CN" altLang="en-US" sz="2400"/>
          </a:p>
          <a:p>
            <a:pPr marL="342900" indent="-342900" algn="l">
              <a:buFont typeface="Wingdings" panose="05000000000000000000" charset="0"/>
              <a:buChar char="l"/>
            </a:pPr>
            <a:r>
              <a:rPr lang="zh-CN" altLang="en-US" sz="2400"/>
              <a:t>如果提示某一个模块设备丢失，请检查连接是否松动或者插错。</a:t>
            </a:r>
            <a:endParaRPr lang="zh-CN" altLang="en-US" sz="2400"/>
          </a:p>
          <a:p>
            <a:pPr marL="342900" indent="-342900" algn="l">
              <a:buFont typeface="Wingdings" panose="05000000000000000000" charset="0"/>
              <a:buChar char="l"/>
            </a:pPr>
            <a:r>
              <a:rPr lang="zh-CN" altLang="en-US" sz="2400"/>
              <a:t>检查确定信号源为</a:t>
            </a:r>
            <a:r>
              <a:rPr lang="zh-CN" altLang="en-US" sz="2400"/>
              <a:t>罗网</a:t>
            </a:r>
            <a:endParaRPr lang="zh-CN" altLang="en-US" sz="24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10" y="5801360"/>
            <a:ext cx="594360" cy="6521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rcRect l="73740" t="57786"/>
          <a:stretch>
            <a:fillRect/>
          </a:stretch>
        </p:blipFill>
        <p:spPr>
          <a:xfrm>
            <a:off x="1073785" y="5848985"/>
            <a:ext cx="854710" cy="604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>
            <a:spLocks noGrp="1"/>
          </p:cNvSpPr>
          <p:nvPr/>
        </p:nvSpPr>
        <p:spPr>
          <a:xfrm>
            <a:off x="0" y="1342390"/>
            <a:ext cx="2261235" cy="612140"/>
          </a:xfrm>
          <a:prstGeom prst="rect">
            <a:avLst/>
          </a:prstGeom>
          <a:gradFill>
            <a:gsLst>
              <a:gs pos="3896">
                <a:srgbClr val="F2E6CD"/>
              </a:gs>
              <a:gs pos="97000">
                <a:srgbClr val="E3B84B"/>
              </a:gs>
            </a:gsLst>
            <a:lin scaled="1"/>
          </a:gradFill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软件开机</a:t>
            </a:r>
            <a:r>
              <a:rPr lang="zh-CN" altLang="en-US" sz="200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自检</a:t>
            </a:r>
            <a:endParaRPr lang="zh-CN" altLang="en-US" sz="2000" dirty="0"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5113655" y="476250"/>
            <a:ext cx="1893570" cy="419100"/>
          </a:xfrm>
          <a:prstGeom prst="roundRect">
            <a:avLst>
              <a:gd name="adj" fmla="val 50000"/>
            </a:avLst>
          </a:prstGeom>
          <a:solidFill>
            <a:srgbClr val="005689"/>
          </a:solidFill>
          <a:ln w="38100" cmpd="dbl">
            <a:noFill/>
          </a:ln>
          <a:effectLst>
            <a:outerShdw blurRad="495300" dist="228600" dir="5400000" algn="t" rotWithShape="0">
              <a:schemeClr val="bg1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思源黑体 CN Light" panose="020B0300000000000000" charset="-122"/>
                <a:ea typeface="思源黑体 CN Light" panose="020B0300000000000000" charset="-122"/>
              </a:rPr>
              <a:t>通电测试</a:t>
            </a:r>
            <a:endParaRPr lang="zh-CN" altLang="en-US" dirty="0" smtClean="0"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1500" y="2313305"/>
            <a:ext cx="7038975" cy="39624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7000" y="2633345"/>
            <a:ext cx="3622040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l" fontAlgn="auto">
              <a:lnSpc>
                <a:spcPct val="150000"/>
              </a:lnSpc>
            </a:pPr>
            <a:r>
              <a:rPr lang="zh-CN" altLang="en-US" sz="2800"/>
              <a:t>平板开机，软件自启后会自动检查设备各部件连接情况及配置情况是否准确，并以弹窗方式进行提示。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75" y="2403545"/>
            <a:ext cx="10969200" cy="705600"/>
          </a:xfrm>
        </p:spPr>
        <p:txBody>
          <a:bodyPr>
            <a:normAutofit fontScale="90000"/>
          </a:bodyPr>
          <a:p>
            <a:r>
              <a:rPr lang="zh-CN" altLang="en-US"/>
              <a:t>布线：原则上应该遵循整洁、美观、不影响正常工作、不接触易损坏区域，在安装完毕之后应保证线缆顺畅不打节，避开车辆高温区域。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3"/>
          <p:cNvSpPr>
            <a:spLocks noGrp="1"/>
          </p:cNvSpPr>
          <p:nvPr/>
        </p:nvSpPr>
        <p:spPr>
          <a:xfrm>
            <a:off x="0" y="1342390"/>
            <a:ext cx="2551430" cy="612140"/>
          </a:xfrm>
          <a:prstGeom prst="rect">
            <a:avLst/>
          </a:prstGeom>
          <a:gradFill>
            <a:gsLst>
              <a:gs pos="3896">
                <a:srgbClr val="F2E6CD"/>
              </a:gs>
              <a:gs pos="97000">
                <a:srgbClr val="E3B84B"/>
              </a:gs>
            </a:gsLst>
            <a:lin scaled="1"/>
          </a:gradFill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dirty="0">
                <a:solidFill>
                  <a:schemeClr val="tx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平板</a:t>
            </a:r>
            <a:r>
              <a:rPr lang="zh-CN" altLang="en-US" sz="2000" dirty="0">
                <a:solidFill>
                  <a:schemeClr val="tx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固定支架安装</a:t>
            </a:r>
            <a:endParaRPr lang="zh-CN" altLang="en-US" sz="2000" dirty="0">
              <a:solidFill>
                <a:schemeClr val="tx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615180" y="476250"/>
            <a:ext cx="2731135" cy="419100"/>
          </a:xfrm>
          <a:prstGeom prst="roundRect">
            <a:avLst>
              <a:gd name="adj" fmla="val 50000"/>
            </a:avLst>
          </a:prstGeom>
          <a:solidFill>
            <a:srgbClr val="005689"/>
          </a:solidFill>
          <a:ln w="38100" cmpd="dbl">
            <a:noFill/>
          </a:ln>
          <a:effectLst>
            <a:outerShdw blurRad="495300" dist="228600" dir="5400000" algn="t" rotWithShape="0">
              <a:schemeClr val="bg1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思源黑体 CN Light" panose="020B0300000000000000" charset="-122"/>
                <a:ea typeface="思源黑体 CN Light" panose="020B0300000000000000" charset="-122"/>
                <a:sym typeface="+mn-ea"/>
              </a:rPr>
              <a:t>安装</a:t>
            </a:r>
            <a:r>
              <a:rPr lang="zh-CN" altLang="en-US" dirty="0" smtClean="0">
                <a:latin typeface="思源黑体 CN Light" panose="020B0300000000000000" charset="-122"/>
                <a:ea typeface="思源黑体 CN Light" panose="020B0300000000000000" charset="-122"/>
              </a:rPr>
              <a:t>平板</a:t>
            </a:r>
            <a:endParaRPr lang="zh-CN" altLang="en-US" dirty="0" smtClean="0"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5825" y="2205355"/>
            <a:ext cx="10420350" cy="4324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3"/>
          <p:cNvSpPr>
            <a:spLocks noGrp="1"/>
          </p:cNvSpPr>
          <p:nvPr/>
        </p:nvSpPr>
        <p:spPr>
          <a:xfrm>
            <a:off x="0" y="1342390"/>
            <a:ext cx="2694940" cy="612140"/>
          </a:xfrm>
          <a:prstGeom prst="rect">
            <a:avLst/>
          </a:prstGeom>
          <a:gradFill>
            <a:gsLst>
              <a:gs pos="3896">
                <a:srgbClr val="F2E6CD"/>
              </a:gs>
              <a:gs pos="97000">
                <a:srgbClr val="E3B84B"/>
              </a:gs>
            </a:gsLst>
            <a:lin scaled="1"/>
          </a:gradFill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dirty="0">
                <a:solidFill>
                  <a:schemeClr val="tx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车内固定支架安装</a:t>
            </a:r>
            <a:endParaRPr lang="zh-CN" altLang="en-US" sz="2000" dirty="0">
              <a:solidFill>
                <a:schemeClr val="tx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615180" y="476250"/>
            <a:ext cx="2731135" cy="419100"/>
          </a:xfrm>
          <a:prstGeom prst="roundRect">
            <a:avLst>
              <a:gd name="adj" fmla="val 50000"/>
            </a:avLst>
          </a:prstGeom>
          <a:solidFill>
            <a:srgbClr val="005689"/>
          </a:solidFill>
          <a:ln w="38100" cmpd="dbl">
            <a:noFill/>
          </a:ln>
          <a:effectLst>
            <a:outerShdw blurRad="495300" dist="228600" dir="5400000" algn="t" rotWithShape="0">
              <a:schemeClr val="bg1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思源黑体 CN Light" panose="020B0300000000000000" charset="-122"/>
                <a:ea typeface="思源黑体 CN Light" panose="020B0300000000000000" charset="-122"/>
                <a:sym typeface="+mn-ea"/>
              </a:rPr>
              <a:t>安装</a:t>
            </a:r>
            <a:r>
              <a:rPr lang="zh-CN" altLang="en-US" dirty="0" smtClean="0">
                <a:latin typeface="思源黑体 CN Light" panose="020B0300000000000000" charset="-122"/>
                <a:ea typeface="思源黑体 CN Light" panose="020B0300000000000000" charset="-122"/>
              </a:rPr>
              <a:t>平板</a:t>
            </a:r>
            <a:endParaRPr lang="zh-CN" altLang="en-US" dirty="0" smtClean="0"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43470"/>
          <a:stretch>
            <a:fillRect/>
          </a:stretch>
        </p:blipFill>
        <p:spPr>
          <a:xfrm>
            <a:off x="6343650" y="1854835"/>
            <a:ext cx="5603240" cy="29952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1445" r="49631" b="62529"/>
          <a:stretch>
            <a:fillRect/>
          </a:stretch>
        </p:blipFill>
        <p:spPr>
          <a:xfrm>
            <a:off x="0" y="4016375"/>
            <a:ext cx="3912235" cy="2841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51322" t="4455" r="1080" b="58604"/>
          <a:stretch>
            <a:fillRect/>
          </a:stretch>
        </p:blipFill>
        <p:spPr>
          <a:xfrm>
            <a:off x="2113915" y="1954530"/>
            <a:ext cx="4345305" cy="31984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74565" y="5500370"/>
            <a:ext cx="61010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rgbClr val="FF0000"/>
                </a:solidFill>
              </a:rPr>
              <a:t>显示器位置选择，检查设备配备平板支撑架样式，如带U型</a:t>
            </a:r>
            <a:endParaRPr lang="zh-CN" altLang="en-US">
              <a:solidFill>
                <a:srgbClr val="FF0000"/>
              </a:solidFill>
            </a:endParaRPr>
          </a:p>
          <a:p>
            <a:pPr algn="l"/>
            <a:r>
              <a:rPr lang="zh-CN" altLang="en-US">
                <a:solidFill>
                  <a:srgbClr val="FF0000"/>
                </a:solidFill>
              </a:rPr>
              <a:t>卡，可提前自备4cm以上得燕尾丝，来应对不同安装位置。</a:t>
            </a:r>
            <a:endParaRPr lang="zh-CN" altLang="en-US">
              <a:solidFill>
                <a:srgbClr val="FF0000"/>
              </a:solidFill>
            </a:endParaRPr>
          </a:p>
          <a:p>
            <a:pPr algn="l"/>
            <a:r>
              <a:rPr lang="zh-CN" altLang="en-US">
                <a:solidFill>
                  <a:srgbClr val="FF0000"/>
                </a:solidFill>
              </a:rPr>
              <a:t>提前与客户沟通安装位置，选择合理安装方式。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3"/>
          <p:cNvSpPr>
            <a:spLocks noGrp="1"/>
          </p:cNvSpPr>
          <p:nvPr/>
        </p:nvSpPr>
        <p:spPr>
          <a:xfrm>
            <a:off x="0" y="1342390"/>
            <a:ext cx="2392680" cy="612140"/>
          </a:xfrm>
          <a:prstGeom prst="rect">
            <a:avLst/>
          </a:prstGeom>
          <a:gradFill>
            <a:gsLst>
              <a:gs pos="3896">
                <a:srgbClr val="F2E6CD"/>
              </a:gs>
              <a:gs pos="97000">
                <a:srgbClr val="E3B84B"/>
              </a:gs>
            </a:gsLst>
            <a:lin scaled="1"/>
          </a:gradFill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dirty="0">
                <a:solidFill>
                  <a:schemeClr val="tx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安装方向盘</a:t>
            </a:r>
            <a:r>
              <a:rPr lang="zh-CN" altLang="en-US" sz="2000" dirty="0">
                <a:solidFill>
                  <a:schemeClr val="tx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电池</a:t>
            </a:r>
            <a:endParaRPr lang="zh-CN" altLang="en-US" sz="2000" dirty="0">
              <a:solidFill>
                <a:schemeClr val="tx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615180" y="476250"/>
            <a:ext cx="2731135" cy="419100"/>
          </a:xfrm>
          <a:prstGeom prst="roundRect">
            <a:avLst>
              <a:gd name="adj" fmla="val 50000"/>
            </a:avLst>
          </a:prstGeom>
          <a:solidFill>
            <a:srgbClr val="005689"/>
          </a:solidFill>
          <a:ln w="38100" cmpd="dbl">
            <a:noFill/>
          </a:ln>
          <a:effectLst>
            <a:outerShdw blurRad="495300" dist="228600" dir="5400000" algn="t" rotWithShape="0">
              <a:schemeClr val="bg1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思源黑体 CN Light" panose="020B0300000000000000" charset="-122"/>
                <a:ea typeface="思源黑体 CN Light" panose="020B0300000000000000" charset="-122"/>
                <a:sym typeface="+mn-ea"/>
              </a:rPr>
              <a:t>安装</a:t>
            </a:r>
            <a:r>
              <a:rPr lang="zh-CN" altLang="en-US" dirty="0" smtClean="0">
                <a:latin typeface="思源黑体 CN Light" panose="020B0300000000000000" charset="-122"/>
                <a:ea typeface="思源黑体 CN Light" panose="020B0300000000000000" charset="-122"/>
              </a:rPr>
              <a:t>方向盘、</a:t>
            </a:r>
            <a:r>
              <a:rPr lang="zh-CN" altLang="en-US" dirty="0" smtClean="0">
                <a:latin typeface="思源黑体 CN Light" panose="020B0300000000000000" charset="-122"/>
                <a:ea typeface="思源黑体 CN Light" panose="020B0300000000000000" charset="-122"/>
              </a:rPr>
              <a:t>电机</a:t>
            </a:r>
            <a:endParaRPr lang="zh-CN" altLang="en-US" dirty="0" smtClean="0"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83260" y="1500505"/>
            <a:ext cx="10789920" cy="5133975"/>
            <a:chOff x="190" y="2295"/>
            <a:chExt cx="16992" cy="8085"/>
          </a:xfrm>
        </p:grpSpPr>
        <p:pic>
          <p:nvPicPr>
            <p:cNvPr id="4" name="图片 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6170" y="2295"/>
              <a:ext cx="11012" cy="8085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 t="16212" r="7045"/>
            <a:stretch>
              <a:fillRect/>
            </a:stretch>
          </p:blipFill>
          <p:spPr>
            <a:xfrm>
              <a:off x="190" y="6968"/>
              <a:ext cx="4610" cy="341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3"/>
          <p:cNvSpPr>
            <a:spLocks noGrp="1"/>
          </p:cNvSpPr>
          <p:nvPr/>
        </p:nvSpPr>
        <p:spPr>
          <a:xfrm>
            <a:off x="0" y="1342390"/>
            <a:ext cx="2392680" cy="612140"/>
          </a:xfrm>
          <a:prstGeom prst="rect">
            <a:avLst/>
          </a:prstGeom>
          <a:gradFill>
            <a:gsLst>
              <a:gs pos="3896">
                <a:srgbClr val="F2E6CD"/>
              </a:gs>
              <a:gs pos="97000">
                <a:srgbClr val="E3B84B"/>
              </a:gs>
            </a:gsLst>
            <a:lin scaled="1"/>
          </a:gradFill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dirty="0">
                <a:solidFill>
                  <a:schemeClr val="tx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安装电机花键</a:t>
            </a:r>
            <a:endParaRPr lang="zh-CN" altLang="en-US" sz="2000" dirty="0">
              <a:solidFill>
                <a:schemeClr val="tx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615180" y="476250"/>
            <a:ext cx="2731135" cy="419100"/>
          </a:xfrm>
          <a:prstGeom prst="roundRect">
            <a:avLst>
              <a:gd name="adj" fmla="val 50000"/>
            </a:avLst>
          </a:prstGeom>
          <a:solidFill>
            <a:srgbClr val="005689"/>
          </a:solidFill>
          <a:ln w="38100" cmpd="dbl">
            <a:noFill/>
          </a:ln>
          <a:effectLst>
            <a:outerShdw blurRad="495300" dist="228600" dir="5400000" algn="t" rotWithShape="0">
              <a:schemeClr val="bg1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思源黑体 CN Light" panose="020B0300000000000000" charset="-122"/>
                <a:ea typeface="思源黑体 CN Light" panose="020B0300000000000000" charset="-122"/>
                <a:sym typeface="+mn-ea"/>
              </a:rPr>
              <a:t>安装</a:t>
            </a:r>
            <a:r>
              <a:rPr lang="zh-CN" altLang="en-US" dirty="0" smtClean="0">
                <a:latin typeface="思源黑体 CN Light" panose="020B0300000000000000" charset="-122"/>
                <a:ea typeface="思源黑体 CN Light" panose="020B0300000000000000" charset="-122"/>
              </a:rPr>
              <a:t>方向盘、</a:t>
            </a:r>
            <a:r>
              <a:rPr lang="zh-CN" altLang="en-US" dirty="0" smtClean="0">
                <a:latin typeface="思源黑体 CN Light" panose="020B0300000000000000" charset="-122"/>
                <a:ea typeface="思源黑体 CN Light" panose="020B0300000000000000" charset="-122"/>
              </a:rPr>
              <a:t>电机</a:t>
            </a:r>
            <a:endParaRPr lang="zh-CN" altLang="en-US" dirty="0" smtClean="0"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755" y="2127885"/>
            <a:ext cx="11033125" cy="3938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3"/>
          <p:cNvSpPr>
            <a:spLocks noGrp="1"/>
          </p:cNvSpPr>
          <p:nvPr/>
        </p:nvSpPr>
        <p:spPr>
          <a:xfrm>
            <a:off x="0" y="1342390"/>
            <a:ext cx="3315335" cy="612140"/>
          </a:xfrm>
          <a:prstGeom prst="rect">
            <a:avLst/>
          </a:prstGeom>
          <a:gradFill>
            <a:gsLst>
              <a:gs pos="3896">
                <a:srgbClr val="F2E6CD"/>
              </a:gs>
              <a:gs pos="97000">
                <a:srgbClr val="E3B84B"/>
              </a:gs>
            </a:gsLst>
            <a:lin scaled="1"/>
          </a:gradFill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dirty="0">
                <a:solidFill>
                  <a:schemeClr val="tx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安装</a:t>
            </a:r>
            <a:r>
              <a:rPr lang="en-US" altLang="zh-CN" sz="2000" dirty="0">
                <a:solidFill>
                  <a:schemeClr val="tx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U</a:t>
            </a:r>
            <a:r>
              <a:rPr lang="zh-CN" altLang="en-US" sz="2000" dirty="0">
                <a:solidFill>
                  <a:schemeClr val="tx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型支架（</a:t>
            </a:r>
            <a:r>
              <a:rPr lang="zh-CN" altLang="en-US" sz="2000" dirty="0">
                <a:solidFill>
                  <a:schemeClr val="tx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典型事例）</a:t>
            </a:r>
            <a:endParaRPr lang="zh-CN" altLang="en-US" sz="2000" dirty="0">
              <a:solidFill>
                <a:schemeClr val="tx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615180" y="476250"/>
            <a:ext cx="2731135" cy="419100"/>
          </a:xfrm>
          <a:prstGeom prst="roundRect">
            <a:avLst>
              <a:gd name="adj" fmla="val 50000"/>
            </a:avLst>
          </a:prstGeom>
          <a:solidFill>
            <a:srgbClr val="005689"/>
          </a:solidFill>
          <a:ln w="38100" cmpd="dbl">
            <a:noFill/>
          </a:ln>
          <a:effectLst>
            <a:outerShdw blurRad="495300" dist="228600" dir="5400000" algn="t" rotWithShape="0">
              <a:schemeClr val="bg1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思源黑体 CN Light" panose="020B0300000000000000" charset="-122"/>
                <a:ea typeface="思源黑体 CN Light" panose="020B0300000000000000" charset="-122"/>
                <a:sym typeface="+mn-ea"/>
              </a:rPr>
              <a:t>安装</a:t>
            </a:r>
            <a:r>
              <a:rPr lang="zh-CN" altLang="en-US" dirty="0" smtClean="0">
                <a:latin typeface="思源黑体 CN Light" panose="020B0300000000000000" charset="-122"/>
                <a:ea typeface="思源黑体 CN Light" panose="020B0300000000000000" charset="-122"/>
              </a:rPr>
              <a:t>方向盘、</a:t>
            </a:r>
            <a:r>
              <a:rPr lang="zh-CN" altLang="en-US" dirty="0" smtClean="0">
                <a:latin typeface="思源黑体 CN Light" panose="020B0300000000000000" charset="-122"/>
                <a:ea typeface="思源黑体 CN Light" panose="020B0300000000000000" charset="-122"/>
              </a:rPr>
              <a:t>电机</a:t>
            </a:r>
            <a:endParaRPr lang="zh-CN" altLang="en-US" dirty="0" smtClean="0"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480" y="2534285"/>
            <a:ext cx="11392535" cy="36023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15180" y="1309370"/>
            <a:ext cx="5669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rgbClr val="FF0000"/>
                </a:solidFill>
              </a:rPr>
              <a:t>方向盘拆卸时应保证避免破坏车辆原本部件，</a:t>
            </a:r>
            <a:endParaRPr lang="zh-CN" altLang="en-US">
              <a:solidFill>
                <a:srgbClr val="FF0000"/>
              </a:solidFill>
            </a:endParaRPr>
          </a:p>
          <a:p>
            <a:pPr algn="l"/>
            <a:r>
              <a:rPr lang="zh-CN" altLang="en-US">
                <a:solidFill>
                  <a:srgbClr val="FF0000"/>
                </a:solidFill>
              </a:rPr>
              <a:t>其主要注意转向机螺丝固定的齿牙。提前准备拆卸</a:t>
            </a:r>
            <a:r>
              <a:rPr lang="zh-CN" altLang="en-US">
                <a:solidFill>
                  <a:srgbClr val="FF0000"/>
                </a:solidFill>
              </a:rPr>
              <a:t>工具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3"/>
          <p:cNvSpPr>
            <a:spLocks noGrp="1"/>
          </p:cNvSpPr>
          <p:nvPr/>
        </p:nvSpPr>
        <p:spPr>
          <a:xfrm>
            <a:off x="0" y="1342390"/>
            <a:ext cx="1525270" cy="612140"/>
          </a:xfrm>
          <a:prstGeom prst="rect">
            <a:avLst/>
          </a:prstGeom>
          <a:gradFill>
            <a:gsLst>
              <a:gs pos="3896">
                <a:srgbClr val="F2E6CD"/>
              </a:gs>
              <a:gs pos="97000">
                <a:srgbClr val="E3B84B"/>
              </a:gs>
            </a:gsLst>
            <a:lin scaled="1"/>
          </a:gradFill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dirty="0">
                <a:solidFill>
                  <a:schemeClr val="tx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固定电机</a:t>
            </a:r>
            <a:endParaRPr lang="zh-CN" altLang="en-US" sz="2000" dirty="0">
              <a:solidFill>
                <a:schemeClr val="tx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615180" y="476250"/>
            <a:ext cx="2731135" cy="419100"/>
          </a:xfrm>
          <a:prstGeom prst="roundRect">
            <a:avLst>
              <a:gd name="adj" fmla="val 50000"/>
            </a:avLst>
          </a:prstGeom>
          <a:solidFill>
            <a:srgbClr val="005689"/>
          </a:solidFill>
          <a:ln w="38100" cmpd="dbl">
            <a:noFill/>
          </a:ln>
          <a:effectLst>
            <a:outerShdw blurRad="495300" dist="228600" dir="5400000" algn="t" rotWithShape="0">
              <a:schemeClr val="bg1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思源黑体 CN Light" panose="020B0300000000000000" charset="-122"/>
                <a:ea typeface="思源黑体 CN Light" panose="020B0300000000000000" charset="-122"/>
                <a:sym typeface="+mn-ea"/>
              </a:rPr>
              <a:t>安装</a:t>
            </a:r>
            <a:r>
              <a:rPr lang="zh-CN" altLang="en-US" dirty="0" smtClean="0">
                <a:latin typeface="思源黑体 CN Light" panose="020B0300000000000000" charset="-122"/>
                <a:ea typeface="思源黑体 CN Light" panose="020B0300000000000000" charset="-122"/>
              </a:rPr>
              <a:t>方向盘、</a:t>
            </a:r>
            <a:r>
              <a:rPr lang="zh-CN" altLang="en-US" dirty="0" smtClean="0">
                <a:latin typeface="思源黑体 CN Light" panose="020B0300000000000000" charset="-122"/>
                <a:ea typeface="思源黑体 CN Light" panose="020B0300000000000000" charset="-122"/>
              </a:rPr>
              <a:t>电机</a:t>
            </a:r>
            <a:endParaRPr lang="zh-CN" altLang="en-US" dirty="0" smtClean="0"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9125" y="2099310"/>
            <a:ext cx="10953750" cy="4573270"/>
          </a:xfrm>
          <a:prstGeom prst="rect">
            <a:avLst/>
          </a:prstGeom>
        </p:spPr>
      </p:pic>
      <p:sp>
        <p:nvSpPr>
          <p:cNvPr id="2" name="线形标注 1 1"/>
          <p:cNvSpPr/>
          <p:nvPr/>
        </p:nvSpPr>
        <p:spPr>
          <a:xfrm>
            <a:off x="2653030" y="1317625"/>
            <a:ext cx="6053455" cy="661670"/>
          </a:xfrm>
          <a:prstGeom prst="borderCallout1">
            <a:avLst>
              <a:gd name="adj1" fmla="val 48560"/>
              <a:gd name="adj2" fmla="val 62"/>
              <a:gd name="adj3" fmla="val 170057"/>
              <a:gd name="adj4" fmla="val -89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844800" y="1464310"/>
            <a:ext cx="5669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>
                <a:sym typeface="+mn-ea"/>
              </a:rPr>
              <a:t>电机一定要安装牢固，一定要安装花键中间的锁紧螺母</a:t>
            </a:r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793240" y="2412365"/>
            <a:ext cx="592455" cy="409575"/>
          </a:xfrm>
          <a:prstGeom prst="ellipse">
            <a:avLst/>
          </a:prstGeom>
          <a:noFill/>
          <a:ln>
            <a:solidFill>
              <a:schemeClr val="tx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1036300" y="4232910"/>
            <a:ext cx="536575" cy="762635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线形标注 2 8"/>
          <p:cNvSpPr/>
          <p:nvPr/>
        </p:nvSpPr>
        <p:spPr>
          <a:xfrm>
            <a:off x="3395980" y="5742940"/>
            <a:ext cx="5118100" cy="635000"/>
          </a:xfrm>
          <a:prstGeom prst="borderCallout2">
            <a:avLst>
              <a:gd name="adj1" fmla="val 45500"/>
              <a:gd name="adj2" fmla="val 100067"/>
              <a:gd name="adj3" fmla="val 47700"/>
              <a:gd name="adj4" fmla="val 108864"/>
              <a:gd name="adj5" fmla="val -143000"/>
              <a:gd name="adj6" fmla="val 14945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717290" y="5876290"/>
            <a:ext cx="4526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>
                <a:sym typeface="+mn-ea"/>
              </a:rPr>
              <a:t>两螺母锁紧时须受力均衡，避免将电机拉</a:t>
            </a:r>
            <a:r>
              <a:rPr lang="zh-CN">
                <a:sym typeface="+mn-ea"/>
              </a:rPr>
              <a:t>偏</a:t>
            </a:r>
            <a:endParaRPr lang="zh-CN"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783320" y="771525"/>
            <a:ext cx="3154680" cy="1753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rgbClr val="FF0000"/>
                </a:solidFill>
              </a:rPr>
              <a:t>电机安装时安装电机支架固定</a:t>
            </a:r>
            <a:endParaRPr lang="zh-CN" altLang="en-US">
              <a:solidFill>
                <a:srgbClr val="FF0000"/>
              </a:solidFill>
            </a:endParaRPr>
          </a:p>
          <a:p>
            <a:pPr algn="l"/>
            <a:r>
              <a:rPr lang="zh-CN" altLang="en-US">
                <a:solidFill>
                  <a:srgbClr val="FF0000"/>
                </a:solidFill>
              </a:rPr>
              <a:t>杆时要注意不得妨碍驾驶员安</a:t>
            </a:r>
            <a:endParaRPr lang="zh-CN" altLang="en-US">
              <a:solidFill>
                <a:srgbClr val="FF0000"/>
              </a:solidFill>
            </a:endParaRPr>
          </a:p>
          <a:p>
            <a:pPr algn="l"/>
            <a:r>
              <a:rPr lang="zh-CN" altLang="en-US">
                <a:solidFill>
                  <a:srgbClr val="FF0000"/>
                </a:solidFill>
              </a:rPr>
              <a:t>全驾驶，电机连接线应合理布</a:t>
            </a:r>
            <a:endParaRPr lang="zh-CN" altLang="en-US">
              <a:solidFill>
                <a:srgbClr val="FF0000"/>
              </a:solidFill>
            </a:endParaRPr>
          </a:p>
          <a:p>
            <a:pPr algn="l"/>
            <a:r>
              <a:rPr lang="zh-CN" altLang="en-US">
                <a:solidFill>
                  <a:srgbClr val="FF0000"/>
                </a:solidFill>
              </a:rPr>
              <a:t>线，电机安装为内花键时必须</a:t>
            </a:r>
            <a:endParaRPr lang="zh-CN" altLang="en-US">
              <a:solidFill>
                <a:srgbClr val="FF0000"/>
              </a:solidFill>
            </a:endParaRPr>
          </a:p>
          <a:p>
            <a:pPr algn="l"/>
            <a:r>
              <a:rPr lang="zh-CN" altLang="en-US">
                <a:solidFill>
                  <a:srgbClr val="FF0000"/>
                </a:solidFill>
              </a:rPr>
              <a:t>加装垫片，再使用螺母将其固</a:t>
            </a:r>
            <a:endParaRPr lang="zh-CN" altLang="en-US">
              <a:solidFill>
                <a:srgbClr val="FF0000"/>
              </a:solidFill>
            </a:endParaRPr>
          </a:p>
          <a:p>
            <a:pPr algn="l"/>
            <a:r>
              <a:rPr lang="zh-CN" altLang="en-US">
                <a:solidFill>
                  <a:srgbClr val="FF0000"/>
                </a:solidFill>
              </a:rPr>
              <a:t>定牢固。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3"/>
          <p:cNvSpPr>
            <a:spLocks noGrp="1"/>
          </p:cNvSpPr>
          <p:nvPr/>
        </p:nvSpPr>
        <p:spPr>
          <a:xfrm>
            <a:off x="0" y="1342390"/>
            <a:ext cx="1699895" cy="612140"/>
          </a:xfrm>
          <a:prstGeom prst="rect">
            <a:avLst/>
          </a:prstGeom>
          <a:gradFill>
            <a:gsLst>
              <a:gs pos="3896">
                <a:srgbClr val="F2E6CD"/>
              </a:gs>
              <a:gs pos="97000">
                <a:srgbClr val="E3B84B"/>
              </a:gs>
            </a:gsLst>
            <a:lin scaled="1"/>
          </a:gradFill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dirty="0">
                <a:solidFill>
                  <a:schemeClr val="tx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固定方向盘</a:t>
            </a:r>
            <a:endParaRPr lang="zh-CN" altLang="en-US" sz="2000" dirty="0">
              <a:solidFill>
                <a:schemeClr val="tx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615180" y="476250"/>
            <a:ext cx="2731135" cy="419100"/>
          </a:xfrm>
          <a:prstGeom prst="roundRect">
            <a:avLst>
              <a:gd name="adj" fmla="val 50000"/>
            </a:avLst>
          </a:prstGeom>
          <a:solidFill>
            <a:srgbClr val="005689"/>
          </a:solidFill>
          <a:ln w="38100" cmpd="dbl">
            <a:noFill/>
          </a:ln>
          <a:effectLst>
            <a:outerShdw blurRad="495300" dist="228600" dir="5400000" algn="t" rotWithShape="0">
              <a:schemeClr val="bg1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思源黑体 CN Light" panose="020B0300000000000000" charset="-122"/>
                <a:ea typeface="思源黑体 CN Light" panose="020B0300000000000000" charset="-122"/>
                <a:sym typeface="+mn-ea"/>
              </a:rPr>
              <a:t>安装</a:t>
            </a:r>
            <a:r>
              <a:rPr lang="zh-CN" altLang="en-US" dirty="0" smtClean="0">
                <a:latin typeface="思源黑体 CN Light" panose="020B0300000000000000" charset="-122"/>
                <a:ea typeface="思源黑体 CN Light" panose="020B0300000000000000" charset="-122"/>
              </a:rPr>
              <a:t>方向盘、</a:t>
            </a:r>
            <a:r>
              <a:rPr lang="zh-CN" altLang="en-US" dirty="0" smtClean="0">
                <a:latin typeface="思源黑体 CN Light" panose="020B0300000000000000" charset="-122"/>
                <a:ea typeface="思源黑体 CN Light" panose="020B0300000000000000" charset="-122"/>
              </a:rPr>
              <a:t>电机</a:t>
            </a:r>
            <a:endParaRPr lang="zh-CN" altLang="en-US" dirty="0" smtClean="0"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170" y="2661920"/>
            <a:ext cx="11249660" cy="31743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93775" y="6187440"/>
            <a:ext cx="1046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rgbClr val="FF0000"/>
                </a:solidFill>
              </a:rPr>
              <a:t>方向盘安装时确认方向盘蓝牙可以正常使用，安装方向尽可能与拖拉机一致，提升客户整体使用体验。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PLACING_PICTURE_USER_VIEWPORT" val="{&quot;height&quot;:8085,&quot;width&quot;:11012}"/>
</p:tagLst>
</file>

<file path=ppt/tags/tag64.xml><?xml version="1.0" encoding="utf-8"?>
<p:tagLst xmlns:p="http://schemas.openxmlformats.org/presentationml/2006/main">
  <p:tag name="KSO_WM_UNIT_PLACING_PICTURE_USER_VIEWPORT" val="{&quot;height&quot;:3412,&quot;width&quot;:4610}"/>
</p:tagLst>
</file>

<file path=ppt/tags/tag65.xml><?xml version="1.0" encoding="utf-8"?>
<p:tagLst xmlns:p="http://schemas.openxmlformats.org/presentationml/2006/main">
  <p:tag name="KSO_WM_UNIT_PLACING_PICTURE_USER_VIEWPORT" val="{&quot;height&quot;:5245,&quot;width&quot;:5678}"/>
</p:tagLst>
</file>

<file path=ppt/tags/tag66.xml><?xml version="1.0" encoding="utf-8"?>
<p:tagLst xmlns:p="http://schemas.openxmlformats.org/presentationml/2006/main">
  <p:tag name="KSO_WM_UNIT_PLACING_PICTURE_USER_VIEWPORT" val="{&quot;height&quot;:5245,&quot;width&quot;:5678}"/>
</p:tagLst>
</file>

<file path=ppt/tags/tag67.xml><?xml version="1.0" encoding="utf-8"?>
<p:tagLst xmlns:p="http://schemas.openxmlformats.org/presentationml/2006/main">
  <p:tag name="KSO_WM_UNIT_PLACING_PICTURE_USER_VIEWPORT" val="{&quot;height&quot;:3776,&quot;width&quot;:11493}"/>
</p:tagLst>
</file>

<file path=ppt/tags/tag68.xml><?xml version="1.0" encoding="utf-8"?>
<p:tagLst xmlns:p="http://schemas.openxmlformats.org/presentationml/2006/main">
  <p:tag name="COMMONDATA" val="eyJoZGlkIjoiMTFmNzcxYzlhMzEwYzNiOTg5MDNmOGU5MDRkYzc1ZmIifQ=="/>
  <p:tag name="KSO_WPP_MARK_KEY" val="5a25600f-5195-46d0-8445-8216ffc76ea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1555</Words>
  <Application>WPS 演示</Application>
  <PresentationFormat>宽屏</PresentationFormat>
  <Paragraphs>166</Paragraphs>
  <Slides>22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Arial</vt:lpstr>
      <vt:lpstr>宋体</vt:lpstr>
      <vt:lpstr>Wingdings</vt:lpstr>
      <vt:lpstr>Wingdings</vt:lpstr>
      <vt:lpstr>思源黑体 CN Bold</vt:lpstr>
      <vt:lpstr>黑体</vt:lpstr>
      <vt:lpstr>Arial Black</vt:lpstr>
      <vt:lpstr>思源黑体 CN Heavy</vt:lpstr>
      <vt:lpstr>Calibri Light</vt:lpstr>
      <vt:lpstr>思源黑体 CN Normal</vt:lpstr>
      <vt:lpstr>思源黑体 CN Light</vt:lpstr>
      <vt:lpstr>微软雅黑</vt:lpstr>
      <vt:lpstr>Calibri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布线：原则上应该遵循整洁、美观、不影响正常工作、不接触易损坏区域，在安装完毕之后应保证线缆顺畅不打节，避开车辆高温区域。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张磊</cp:lastModifiedBy>
  <cp:revision>173</cp:revision>
  <dcterms:created xsi:type="dcterms:W3CDTF">2019-06-19T02:08:00Z</dcterms:created>
  <dcterms:modified xsi:type="dcterms:W3CDTF">2022-08-29T08:42:27Z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517B39464D264D3182F4E52F31CFA8C0</vt:lpwstr>
  </property>
</Properties>
</file>